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7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31.png"/><Relationship Id="rId5" Type="http://schemas.openxmlformats.org/officeDocument/2006/relationships/image" Target="../media/image29.png"/><Relationship Id="rId6" Type="http://schemas.openxmlformats.org/officeDocument/2006/relationships/image" Target="../media/image42.png"/><Relationship Id="rId7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image" Target="../media/image36.png"/><Relationship Id="rId13" Type="http://schemas.openxmlformats.org/officeDocument/2006/relationships/image" Target="../media/image41.png"/><Relationship Id="rId1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image" Target="../media/image33.png"/><Relationship Id="rId15" Type="http://schemas.openxmlformats.org/officeDocument/2006/relationships/image" Target="../media/image40.png"/><Relationship Id="rId14" Type="http://schemas.openxmlformats.org/officeDocument/2006/relationships/image" Target="../media/image43.png"/><Relationship Id="rId5" Type="http://schemas.openxmlformats.org/officeDocument/2006/relationships/image" Target="../media/image50.png"/><Relationship Id="rId6" Type="http://schemas.openxmlformats.org/officeDocument/2006/relationships/image" Target="../media/image27.png"/><Relationship Id="rId7" Type="http://schemas.openxmlformats.org/officeDocument/2006/relationships/image" Target="../media/image26.png"/><Relationship Id="rId8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png"/><Relationship Id="rId4" Type="http://schemas.openxmlformats.org/officeDocument/2006/relationships/image" Target="../media/image49.png"/><Relationship Id="rId5" Type="http://schemas.openxmlformats.org/officeDocument/2006/relationships/image" Target="../media/image4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Relationship Id="rId4" Type="http://schemas.openxmlformats.org/officeDocument/2006/relationships/image" Target="../media/image5.png"/><Relationship Id="rId5" Type="http://schemas.openxmlformats.org/officeDocument/2006/relationships/image" Target="../media/image35.png"/><Relationship Id="rId6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34.png"/><Relationship Id="rId6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/>
          <p:nvPr/>
        </p:nvSpPr>
        <p:spPr>
          <a:xfrm>
            <a:off x="0" y="7620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3"/>
          <p:cNvSpPr/>
          <p:nvPr/>
        </p:nvSpPr>
        <p:spPr>
          <a:xfrm>
            <a:off x="1114425" y="0"/>
            <a:ext cx="9963150" cy="6858000"/>
          </a:xfrm>
          <a:custGeom>
            <a:rect b="b" l="l" r="r" t="t"/>
            <a:pathLst>
              <a:path extrusionOk="0" h="6858000" w="996315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EFEFE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2000" rotWithShape="0" algn="ctr" sy="102000">
              <a:srgbClr val="D8D8D8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3"/>
          <p:cNvSpPr/>
          <p:nvPr/>
        </p:nvSpPr>
        <p:spPr>
          <a:xfrm>
            <a:off x="1121664" y="0"/>
            <a:ext cx="9948672" cy="6858000"/>
          </a:xfrm>
          <a:custGeom>
            <a:rect b="b" l="l" r="r" t="t"/>
            <a:pathLst>
              <a:path extrusionOk="0" h="6858000" w="996315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3"/>
          <p:cNvSpPr txBox="1"/>
          <p:nvPr>
            <p:ph type="ctrTitle"/>
          </p:nvPr>
        </p:nvSpPr>
        <p:spPr>
          <a:xfrm>
            <a:off x="1600203" y="1999615"/>
            <a:ext cx="9144000" cy="27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</a:pPr>
            <a:r>
              <a:rPr lang="en-US" sz="7200"/>
              <a:t>Vài Thứ Cần Ôn</a:t>
            </a:r>
            <a:endParaRPr sz="7200"/>
          </a:p>
        </p:txBody>
      </p:sp>
      <p:sp>
        <p:nvSpPr>
          <p:cNvPr id="92" name="Google Shape;92;p13"/>
          <p:cNvSpPr txBox="1"/>
          <p:nvPr>
            <p:ph idx="1" type="subTitle"/>
          </p:nvPr>
        </p:nvSpPr>
        <p:spPr>
          <a:xfrm>
            <a:off x="-3852963" y="3113088"/>
            <a:ext cx="82581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Progress Test 1</a:t>
            </a:r>
            <a:endParaRPr/>
          </a:p>
        </p:txBody>
      </p:sp>
      <p:sp>
        <p:nvSpPr>
          <p:cNvPr id="93" name="Google Shape;93;p13"/>
          <p:cNvSpPr/>
          <p:nvPr/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type="title"/>
          </p:nvPr>
        </p:nvSpPr>
        <p:spPr>
          <a:xfrm>
            <a:off x="838200" y="365125"/>
            <a:ext cx="3924300" cy="917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Tiệm cận ngang</a:t>
            </a:r>
            <a:endParaRPr/>
          </a:p>
        </p:txBody>
      </p:sp>
      <p:pic>
        <p:nvPicPr>
          <p:cNvPr id="167" name="Google Shape;167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381044"/>
            <a:ext cx="10515600" cy="581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7900" y="4216400"/>
            <a:ext cx="3476625" cy="135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/>
          <p:nvPr/>
        </p:nvSpPr>
        <p:spPr>
          <a:xfrm>
            <a:off x="838200" y="2825751"/>
            <a:ext cx="3746500" cy="13589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Newton Method - Giá trị xấp xỉ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5532439" y="2657394"/>
            <a:ext cx="5402262" cy="2965451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tangent line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của đường cong 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x) tại điểm P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)) là đường thẳng qua 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with slope 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1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1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 kia là đạo hàm tại f(a).</a:t>
            </a:r>
            <a:endParaRPr/>
          </a:p>
        </p:txBody>
      </p:sp>
      <p:pic>
        <p:nvPicPr>
          <p:cNvPr id="171" name="Google Shape;171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60332" y="3848100"/>
            <a:ext cx="3546475" cy="10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type="title"/>
          </p:nvPr>
        </p:nvSpPr>
        <p:spPr>
          <a:xfrm>
            <a:off x="838200" y="695325"/>
            <a:ext cx="3975100" cy="960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Kí hiệu đạo hàm</a:t>
            </a:r>
            <a:endParaRPr/>
          </a:p>
        </p:txBody>
      </p:sp>
      <p:pic>
        <p:nvPicPr>
          <p:cNvPr id="177" name="Google Shape;17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656082"/>
            <a:ext cx="7531100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2616839"/>
            <a:ext cx="2781300" cy="962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4773613"/>
            <a:ext cx="2971800" cy="1147762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"/>
          <p:cNvSpPr txBox="1"/>
          <p:nvPr/>
        </p:nvSpPr>
        <p:spPr>
          <a:xfrm>
            <a:off x="838200" y="4188838"/>
            <a:ext cx="40132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Kí hiệu đạo hàm bậc 2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>
            <p:ph type="title"/>
          </p:nvPr>
        </p:nvSpPr>
        <p:spPr>
          <a:xfrm>
            <a:off x="838200" y="365125"/>
            <a:ext cx="8534400" cy="498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Công thức đạo hàm</a:t>
            </a:r>
            <a:endParaRPr/>
          </a:p>
        </p:txBody>
      </p:sp>
      <p:pic>
        <p:nvPicPr>
          <p:cNvPr id="186" name="Google Shape;186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058400" y="76163"/>
            <a:ext cx="4466400" cy="10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23900" y="1915594"/>
            <a:ext cx="3105583" cy="2591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4"/>
          <p:cNvPicPr preferRelativeResize="0"/>
          <p:nvPr/>
        </p:nvPicPr>
        <p:blipFill rotWithShape="1">
          <a:blip r:embed="rId5">
            <a:alphaModFix/>
          </a:blip>
          <a:srcRect b="17704" l="19417" r="46895" t="7750"/>
          <a:stretch/>
        </p:blipFill>
        <p:spPr>
          <a:xfrm>
            <a:off x="-3" y="2880989"/>
            <a:ext cx="3067051" cy="1493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4"/>
          <p:cNvPicPr preferRelativeResize="0"/>
          <p:nvPr/>
        </p:nvPicPr>
        <p:blipFill rotWithShape="1">
          <a:blip r:embed="rId6">
            <a:alphaModFix/>
          </a:blip>
          <a:srcRect b="0" l="9928" r="0" t="0"/>
          <a:stretch/>
        </p:blipFill>
        <p:spPr>
          <a:xfrm>
            <a:off x="1218649" y="4506743"/>
            <a:ext cx="4338231" cy="144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29475" y="1766000"/>
            <a:ext cx="4275700" cy="488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/>
          <p:nvPr>
            <p:ph type="title"/>
          </p:nvPr>
        </p:nvSpPr>
        <p:spPr>
          <a:xfrm>
            <a:off x="838200" y="365125"/>
            <a:ext cx="5562600" cy="6111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Phương trình tiếp tuyến</a:t>
            </a:r>
            <a:endParaRPr/>
          </a:p>
        </p:txBody>
      </p:sp>
      <p:pic>
        <p:nvPicPr>
          <p:cNvPr id="196" name="Google Shape;19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3163" y="277018"/>
            <a:ext cx="5422900" cy="699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4074" y="3759199"/>
            <a:ext cx="4872038" cy="608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8999" y="1854199"/>
            <a:ext cx="5100638" cy="5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9787" y="2768600"/>
            <a:ext cx="3181350" cy="58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0899" y="4673599"/>
            <a:ext cx="4805363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5"/>
          <p:cNvSpPr txBox="1"/>
          <p:nvPr/>
        </p:nvSpPr>
        <p:spPr>
          <a:xfrm>
            <a:off x="6324600" y="5230811"/>
            <a:ext cx="5029200" cy="642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a positive integer.</a:t>
            </a:r>
            <a:endParaRPr/>
          </a:p>
        </p:txBody>
      </p:sp>
      <p:pic>
        <p:nvPicPr>
          <p:cNvPr id="202" name="Google Shape;202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24600" y="3759199"/>
            <a:ext cx="2254250" cy="693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00800" y="3149599"/>
            <a:ext cx="1930400" cy="6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324600" y="1747836"/>
            <a:ext cx="1524000" cy="63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400800" y="2463799"/>
            <a:ext cx="160020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400800" y="852345"/>
            <a:ext cx="4175124" cy="811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324600" y="4444999"/>
            <a:ext cx="3702050" cy="661988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5"/>
          <p:cNvSpPr txBox="1"/>
          <p:nvPr/>
        </p:nvSpPr>
        <p:spPr>
          <a:xfrm>
            <a:off x="846137" y="944878"/>
            <a:ext cx="60960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Quy tắc tính Lim</a:t>
            </a:r>
            <a:endParaRPr/>
          </a:p>
        </p:txBody>
      </p:sp>
      <p:sp>
        <p:nvSpPr>
          <p:cNvPr id="209" name="Google Shape;209;p25"/>
          <p:cNvSpPr/>
          <p:nvPr/>
        </p:nvSpPr>
        <p:spPr>
          <a:xfrm>
            <a:off x="1828788" y="5811837"/>
            <a:ext cx="8534400" cy="952500"/>
          </a:xfrm>
          <a:prstGeom prst="rect">
            <a:avLst/>
          </a:prstGeom>
          <a:solidFill>
            <a:srgbClr val="EEF7F8"/>
          </a:solidFill>
          <a:ln cap="flat" cmpd="sng" w="2540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5"/>
          <p:cNvSpPr txBox="1"/>
          <p:nvPr/>
        </p:nvSpPr>
        <p:spPr>
          <a:xfrm>
            <a:off x="4021113" y="5997574"/>
            <a:ext cx="2400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and only if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p2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871663" y="5934074"/>
            <a:ext cx="2057400" cy="70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253163" y="5954712"/>
            <a:ext cx="389890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/>
          <p:nvPr>
            <p:ph type="title"/>
          </p:nvPr>
        </p:nvSpPr>
        <p:spPr>
          <a:xfrm>
            <a:off x="838200" y="365125"/>
            <a:ext cx="7632700" cy="561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Định lý sờ qui rì</a:t>
            </a:r>
            <a:endParaRPr/>
          </a:p>
        </p:txBody>
      </p:sp>
      <p:pic>
        <p:nvPicPr>
          <p:cNvPr id="218" name="Google Shape;218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5095" y="1371600"/>
            <a:ext cx="6555236" cy="4868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24" name="Google Shape;224;p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858013"/>
            <a:ext cx="6201640" cy="2229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6917" y="1858013"/>
            <a:ext cx="4763165" cy="3543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54200" y="4905320"/>
            <a:ext cx="3762900" cy="78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/>
          <p:nvPr>
            <p:ph type="title"/>
          </p:nvPr>
        </p:nvSpPr>
        <p:spPr>
          <a:xfrm>
            <a:off x="838200" y="365125"/>
            <a:ext cx="7785100" cy="511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45C00"/>
              </a:buClr>
              <a:buSzPct val="100000"/>
              <a:buFont typeface="Calibri"/>
              <a:buNone/>
            </a:pPr>
            <a:r>
              <a:rPr b="1" lang="en-US" sz="4400">
                <a:solidFill>
                  <a:srgbClr val="E45C00"/>
                </a:solidFill>
              </a:rPr>
              <a:t>INTERMEDIATE VALUE THEOREM</a:t>
            </a:r>
            <a:endParaRPr/>
          </a:p>
        </p:txBody>
      </p:sp>
      <p:sp>
        <p:nvSpPr>
          <p:cNvPr id="232" name="Google Shape;232;p28"/>
          <p:cNvSpPr txBox="1"/>
          <p:nvPr>
            <p:ph idx="1" type="body"/>
          </p:nvPr>
        </p:nvSpPr>
        <p:spPr>
          <a:xfrm>
            <a:off x="838200" y="1025525"/>
            <a:ext cx="8001000" cy="930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 liên tục trên khoảng đủ a,b thì luôn tồn tại giao điểm của f với trục đứng x=c với a&lt;c&lt;b</a:t>
            </a:r>
            <a:endParaRPr/>
          </a:p>
        </p:txBody>
      </p:sp>
      <p:pic>
        <p:nvPicPr>
          <p:cNvPr id="233" name="Google Shape;23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2335083"/>
            <a:ext cx="7340599" cy="2111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Sai phân loại 2</a:t>
            </a:r>
            <a:endParaRPr/>
          </a:p>
        </p:txBody>
      </p:sp>
      <p:pic>
        <p:nvPicPr>
          <p:cNvPr id="239" name="Google Shape;239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5874" y="1486975"/>
            <a:ext cx="7362900" cy="54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Sai phân, convergent là hội tụ, cho x đến vô cùng mà y tăng vô cùng thì là hội tụ về trục Ox</a:t>
            </a:r>
            <a:endParaRPr/>
          </a:p>
        </p:txBody>
      </p:sp>
      <p:pic>
        <p:nvPicPr>
          <p:cNvPr id="99" name="Google Shape;99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8226" y="2170654"/>
            <a:ext cx="7144800" cy="361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0500" y="3913994"/>
            <a:ext cx="3543300" cy="1867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596" y="-126999"/>
            <a:ext cx="54991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8438" y="-127000"/>
            <a:ext cx="5499066" cy="355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9073" y="3490850"/>
            <a:ext cx="5499065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48150" y="3429000"/>
            <a:ext cx="4912012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Vài phương pháp tính tích phân gần đúng</a:t>
            </a:r>
            <a:endParaRPr/>
          </a:p>
        </p:txBody>
      </p:sp>
      <p:pic>
        <p:nvPicPr>
          <p:cNvPr id="115" name="Google Shape;115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3250" y="673750"/>
            <a:ext cx="8965500" cy="632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title"/>
          </p:nvPr>
        </p:nvSpPr>
        <p:spPr>
          <a:xfrm>
            <a:off x="838200" y="2889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Tích phân từng phần</a:t>
            </a:r>
            <a:endParaRPr/>
          </a:p>
        </p:txBody>
      </p:sp>
      <p:pic>
        <p:nvPicPr>
          <p:cNvPr id="121" name="Google Shape;12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1" y="1690688"/>
            <a:ext cx="5016502" cy="607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8679" y="5167312"/>
            <a:ext cx="5701190" cy="1145008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238679" y="4349764"/>
            <a:ext cx="3009900" cy="736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Tích phân đặc biệt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8200" y="3314884"/>
            <a:ext cx="4502149" cy="78263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/>
        </p:nvSpPr>
        <p:spPr>
          <a:xfrm>
            <a:off x="736598" y="2791664"/>
            <a:ext cx="4673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Substitute rule – quy ước thế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54693" y="862588"/>
            <a:ext cx="6252131" cy="5687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>
            <p:ph type="title"/>
          </p:nvPr>
        </p:nvSpPr>
        <p:spPr>
          <a:xfrm>
            <a:off x="838200" y="365125"/>
            <a:ext cx="43053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Tổng Riemann</a:t>
            </a:r>
            <a:endParaRPr/>
          </a:p>
        </p:txBody>
      </p:sp>
      <p:pic>
        <p:nvPicPr>
          <p:cNvPr id="132" name="Google Shape;132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101" y="1476960"/>
            <a:ext cx="5534797" cy="2991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23285" y="1295960"/>
            <a:ext cx="5477638" cy="3353268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/>
        </p:nvSpPr>
        <p:spPr>
          <a:xfrm>
            <a:off x="6315839" y="153521"/>
            <a:ext cx="5534797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Tích phân trung bình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 Value Theorem</a:t>
            </a:r>
            <a:endParaRPr/>
          </a:p>
        </p:txBody>
      </p:sp>
      <p:pic>
        <p:nvPicPr>
          <p:cNvPr id="135" name="Google Shape;135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69802" y="5658091"/>
            <a:ext cx="6854825" cy="99115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/>
          <p:cNvSpPr/>
          <p:nvPr/>
        </p:nvSpPr>
        <p:spPr>
          <a:xfrm>
            <a:off x="838200" y="4830228"/>
            <a:ext cx="3863204" cy="74983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Tổng quát tích phân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90598" y="4660560"/>
            <a:ext cx="4121995" cy="114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Tiếp tuyến</a:t>
            </a:r>
            <a:endParaRPr/>
          </a:p>
        </p:txBody>
      </p:sp>
      <p:pic>
        <p:nvPicPr>
          <p:cNvPr id="143" name="Google Shape;143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0625" y="2069535"/>
            <a:ext cx="7692000" cy="314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>
            <p:ph type="title"/>
          </p:nvPr>
        </p:nvSpPr>
        <p:spPr>
          <a:xfrm>
            <a:off x="20910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Local mới là cực trị</a:t>
            </a:r>
            <a:endParaRPr/>
          </a:p>
        </p:txBody>
      </p:sp>
      <p:pic>
        <p:nvPicPr>
          <p:cNvPr id="149" name="Google Shape;149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6037" y="1335088"/>
            <a:ext cx="7254064" cy="274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0"/>
          <p:cNvPicPr preferRelativeResize="0"/>
          <p:nvPr/>
        </p:nvPicPr>
        <p:blipFill rotWithShape="1">
          <a:blip r:embed="rId4">
            <a:alphaModFix/>
          </a:blip>
          <a:srcRect b="2300" l="3680" r="-3680" t="-2300"/>
          <a:stretch/>
        </p:blipFill>
        <p:spPr>
          <a:xfrm>
            <a:off x="1072387" y="4233615"/>
            <a:ext cx="6573168" cy="2219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13304" y="2377886"/>
            <a:ext cx="4172533" cy="2915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type="title"/>
          </p:nvPr>
        </p:nvSpPr>
        <p:spPr>
          <a:xfrm>
            <a:off x="838200" y="365125"/>
            <a:ext cx="5887272" cy="917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Vị trí của x mà hàm bị bẻ</a:t>
            </a:r>
            <a:endParaRPr/>
          </a:p>
        </p:txBody>
      </p:sp>
      <p:pic>
        <p:nvPicPr>
          <p:cNvPr id="157" name="Google Shape;157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483403"/>
            <a:ext cx="5887272" cy="1657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25472" y="3429000"/>
            <a:ext cx="5195534" cy="322226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1"/>
          <p:cNvSpPr/>
          <p:nvPr/>
        </p:nvSpPr>
        <p:spPr>
          <a:xfrm>
            <a:off x="7150100" y="1483403"/>
            <a:ext cx="4419600" cy="165758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ĐL Rơ le: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liên tục mà fa, fb bằng nhau thì hàm bị bẻ đoạn giữa a, b</a:t>
            </a:r>
            <a:endParaRPr/>
          </a:p>
        </p:txBody>
      </p:sp>
      <p:pic>
        <p:nvPicPr>
          <p:cNvPr id="160" name="Google Shape;160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937" y="4082203"/>
            <a:ext cx="6344536" cy="241016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 txBox="1"/>
          <p:nvPr/>
        </p:nvSpPr>
        <p:spPr>
          <a:xfrm>
            <a:off x="469837" y="3303587"/>
            <a:ext cx="48768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Đồng biến nghịch biến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